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303" r:id="rId3"/>
    <p:sldId id="257" r:id="rId4"/>
    <p:sldId id="265" r:id="rId5"/>
    <p:sldId id="266" r:id="rId6"/>
    <p:sldId id="267" r:id="rId7"/>
    <p:sldId id="293" r:id="rId8"/>
    <p:sldId id="283" r:id="rId9"/>
    <p:sldId id="294" r:id="rId10"/>
    <p:sldId id="295" r:id="rId11"/>
    <p:sldId id="296" r:id="rId12"/>
    <p:sldId id="297" r:id="rId13"/>
    <p:sldId id="298" r:id="rId14"/>
    <p:sldId id="299" r:id="rId15"/>
    <p:sldId id="300" r:id="rId16"/>
    <p:sldId id="301" r:id="rId17"/>
    <p:sldId id="302" r:id="rId18"/>
    <p:sldId id="258"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C"/>
    <a:srgbClr val="2F7F95"/>
    <a:srgbClr val="2769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9" autoAdjust="0"/>
    <p:restoredTop sz="44793" autoAdjust="0"/>
  </p:normalViewPr>
  <p:slideViewPr>
    <p:cSldViewPr snapToGrid="0" snapToObjects="1">
      <p:cViewPr varScale="1">
        <p:scale>
          <a:sx n="48" d="100"/>
          <a:sy n="48" d="100"/>
        </p:scale>
        <p:origin x="1656" y="48"/>
      </p:cViewPr>
      <p:guideLst>
        <p:guide orient="horz" pos="2160"/>
        <p:guide pos="2880"/>
        <p:guide orient="horz" pos="1620"/>
      </p:guideLst>
    </p:cSldViewPr>
  </p:slideViewPr>
  <p:notesTextViewPr>
    <p:cViewPr>
      <p:scale>
        <a:sx n="100" d="100"/>
        <a:sy n="100" d="100"/>
      </p:scale>
      <p:origin x="0" y="0"/>
    </p:cViewPr>
  </p:notesText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DA3F4-16EC-4A5B-8298-DDA8D7CC17E4}" type="datetimeFigureOut">
              <a:rPr lang="en-US" smtClean="0"/>
              <a:t>7/13/2017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5826F-D4F7-4610-8FAF-3DDB4C0E1AAA}" type="slidenum">
              <a:rPr lang="en-US" smtClean="0"/>
              <a:t>‹#›</a:t>
            </a:fld>
            <a:endParaRPr lang="en-US"/>
          </a:p>
        </p:txBody>
      </p:sp>
    </p:spTree>
    <p:extLst>
      <p:ext uri="{BB962C8B-B14F-4D97-AF65-F5344CB8AC3E}">
        <p14:creationId xmlns:p14="http://schemas.microsoft.com/office/powerpoint/2010/main" val="266345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ediatricapta.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E635826F-D4F7-4610-8FAF-3DDB4C0E1AAA}" type="slidenum">
              <a:rPr lang="en-US" smtClean="0"/>
              <a:t>1</a:t>
            </a:fld>
            <a:endParaRPr lang="en-US"/>
          </a:p>
        </p:txBody>
      </p:sp>
    </p:spTree>
    <p:extLst>
      <p:ext uri="{BB962C8B-B14F-4D97-AF65-F5344CB8AC3E}">
        <p14:creationId xmlns:p14="http://schemas.microsoft.com/office/powerpoint/2010/main" val="386996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APTA’s signature publications are free to members. You have full access to </a:t>
            </a:r>
            <a:r>
              <a:rPr lang="en-US" sz="1200" i="1" kern="1200" dirty="0" smtClean="0">
                <a:solidFill>
                  <a:schemeClr val="tx1"/>
                </a:solidFill>
                <a:effectLst/>
                <a:latin typeface="+mn-lt"/>
                <a:ea typeface="+mn-ea"/>
                <a:cs typeface="+mn-cs"/>
              </a:rPr>
              <a:t>PTJ</a:t>
            </a:r>
            <a:r>
              <a:rPr lang="en-US" sz="1200" kern="1200" dirty="0" smtClean="0">
                <a:solidFill>
                  <a:schemeClr val="tx1"/>
                </a:solidFill>
                <a:effectLst/>
                <a:latin typeface="+mn-lt"/>
                <a:ea typeface="+mn-ea"/>
                <a:cs typeface="+mn-cs"/>
              </a:rPr>
              <a:t> online, including archived issues. </a:t>
            </a:r>
            <a:r>
              <a:rPr lang="en-US" sz="1200" i="1" kern="1200" dirty="0" smtClean="0">
                <a:solidFill>
                  <a:schemeClr val="tx1"/>
                </a:solidFill>
                <a:effectLst/>
                <a:latin typeface="+mn-lt"/>
                <a:ea typeface="+mn-ea"/>
                <a:cs typeface="+mn-cs"/>
              </a:rPr>
              <a:t>PT in Motion</a:t>
            </a:r>
            <a:r>
              <a:rPr lang="en-US" sz="1200" kern="1200" dirty="0" smtClean="0">
                <a:solidFill>
                  <a:schemeClr val="tx1"/>
                </a:solidFill>
                <a:effectLst/>
                <a:latin typeface="+mn-lt"/>
                <a:ea typeface="+mn-ea"/>
                <a:cs typeface="+mn-cs"/>
              </a:rPr>
              <a:t> magazine is mailed to members 11 times a year.</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APPT’s </a:t>
            </a:r>
            <a:r>
              <a:rPr lang="en-US" sz="1200" b="0" i="1" kern="1200" dirty="0" smtClean="0">
                <a:solidFill>
                  <a:schemeClr val="tx1"/>
                </a:solidFill>
                <a:effectLst/>
                <a:latin typeface="+mn-lt"/>
                <a:ea typeface="+mn-ea"/>
                <a:cs typeface="+mn-cs"/>
              </a:rPr>
              <a:t>Pediatric</a:t>
            </a:r>
            <a:r>
              <a:rPr lang="en-US" sz="1200" b="0" i="1" kern="1200" baseline="0" dirty="0" smtClean="0">
                <a:solidFill>
                  <a:schemeClr val="tx1"/>
                </a:solidFill>
                <a:effectLst/>
                <a:latin typeface="+mn-lt"/>
                <a:ea typeface="+mn-ea"/>
                <a:cs typeface="+mn-cs"/>
              </a:rPr>
              <a:t> Physical Therapy </a:t>
            </a:r>
            <a:r>
              <a:rPr lang="en-US" sz="1200" kern="1200" baseline="0" dirty="0" smtClean="0">
                <a:solidFill>
                  <a:schemeClr val="tx1"/>
                </a:solidFill>
                <a:effectLst/>
                <a:latin typeface="+mn-lt"/>
                <a:ea typeface="+mn-ea"/>
                <a:cs typeface="+mn-cs"/>
              </a:rPr>
              <a:t>(with affiliated podcast and journal group) come out quarterly. APPT also keeps you up to date with what’s happening in the Academy with our monthly electronic newsletter.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10</a:t>
            </a:fld>
            <a:endParaRPr lang="en-US"/>
          </a:p>
        </p:txBody>
      </p:sp>
    </p:spTree>
    <p:extLst>
      <p:ext uri="{BB962C8B-B14F-4D97-AF65-F5344CB8AC3E}">
        <p14:creationId xmlns:p14="http://schemas.microsoft.com/office/powerpoint/2010/main" val="32342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APTA members can post resumes online and sign up for job alerts on the association’s Red Hot Jobs job bank and career center.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APPT also has a career center with resume help for pediatric-specific</a:t>
            </a:r>
            <a:r>
              <a:rPr lang="en-US" sz="1200" kern="1200" baseline="0" dirty="0" smtClean="0">
                <a:solidFill>
                  <a:schemeClr val="tx1"/>
                </a:solidFill>
                <a:effectLst/>
                <a:latin typeface="+mn-lt"/>
                <a:ea typeface="+mn-ea"/>
                <a:cs typeface="+mn-cs"/>
              </a:rPr>
              <a:t> jobs.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11</a:t>
            </a:fld>
            <a:endParaRPr lang="en-US"/>
          </a:p>
        </p:txBody>
      </p:sp>
    </p:spTree>
    <p:extLst>
      <p:ext uri="{BB962C8B-B14F-4D97-AF65-F5344CB8AC3E}">
        <p14:creationId xmlns:p14="http://schemas.microsoft.com/office/powerpoint/2010/main" val="203055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DPT graduates immediately want to pursue board certification in a clinical specialty. Members save 45% on the application and exam fees in any of the 9 specialties.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APPT provides support materials and course discounts for preparation from the Pediatric Certified Specialist exam!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12</a:t>
            </a:fld>
            <a:endParaRPr lang="en-US"/>
          </a:p>
        </p:txBody>
      </p:sp>
    </p:spTree>
    <p:extLst>
      <p:ext uri="{BB962C8B-B14F-4D97-AF65-F5344CB8AC3E}">
        <p14:creationId xmlns:p14="http://schemas.microsoft.com/office/powerpoint/2010/main" val="284879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Save on office supplies, UPS shipping, online shopping, hotel stays, car rentals, and, of course, APTA offerings such as CEU courses</a:t>
            </a:r>
            <a:r>
              <a:rPr lang="en-US" sz="1200" kern="1200" baseline="0" dirty="0" smtClean="0">
                <a:solidFill>
                  <a:schemeClr val="tx1"/>
                </a:solidFill>
                <a:effectLst/>
                <a:latin typeface="+mn-lt"/>
                <a:ea typeface="+mn-ea"/>
                <a:cs typeface="+mn-cs"/>
              </a:rPr>
              <a:t>, conferences </a:t>
            </a:r>
            <a:r>
              <a:rPr lang="en-US" sz="1200" kern="1200" dirty="0" smtClean="0">
                <a:solidFill>
                  <a:schemeClr val="tx1"/>
                </a:solidFill>
                <a:effectLst/>
                <a:latin typeface="+mn-lt"/>
                <a:ea typeface="+mn-ea"/>
                <a:cs typeface="+mn-cs"/>
              </a:rPr>
              <a:t>(you’ll need to start acquiring CEUs sooner than you think!) and publications.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APPT members receive discounted rates on</a:t>
            </a:r>
            <a:r>
              <a:rPr lang="en-US" sz="1200" kern="1200" baseline="0" dirty="0" smtClean="0">
                <a:solidFill>
                  <a:schemeClr val="tx1"/>
                </a:solidFill>
                <a:effectLst/>
                <a:latin typeface="+mn-lt"/>
                <a:ea typeface="+mn-ea"/>
                <a:cs typeface="+mn-cs"/>
              </a:rPr>
              <a:t> conferences, online courses, Academy “swag” and more!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13</a:t>
            </a:fld>
            <a:endParaRPr lang="en-US"/>
          </a:p>
        </p:txBody>
      </p:sp>
    </p:spTree>
    <p:extLst>
      <p:ext uri="{BB962C8B-B14F-4D97-AF65-F5344CB8AC3E}">
        <p14:creationId xmlns:p14="http://schemas.microsoft.com/office/powerpoint/2010/main" val="315954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School is a collaborative, group environment. Continued APTA membership as a PT lets you enjoy the benefits of belonging to a community of like-minded professionals who will advocate with you on issues affecting your future. </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an APPT member, you’ll have access to pediatric physical therapy advice from leadership, special interest groups, and through online discussion groups, as well as opportunities to meet up at social events at conferences.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14</a:t>
            </a:fld>
            <a:endParaRPr lang="en-US"/>
          </a:p>
        </p:txBody>
      </p:sp>
    </p:spTree>
    <p:extLst>
      <p:ext uri="{BB962C8B-B14F-4D97-AF65-F5344CB8AC3E}">
        <p14:creationId xmlns:p14="http://schemas.microsoft.com/office/powerpoint/2010/main" val="24948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APTA is looking out for its student members—the future of the physical therapy profession. We’ve just introduced 2 programs under a new Financial Management Resources area of APTA.org. First, members can apply for student loan refinancing. Second, members can access an online financial management tool for long-term help in keeping your finances in check. Find it at apta.org/</a:t>
            </a:r>
            <a:r>
              <a:rPr lang="en-US" sz="1200" kern="1200" dirty="0" err="1" smtClean="0">
                <a:solidFill>
                  <a:schemeClr val="tx1"/>
                </a:solidFill>
                <a:effectLst/>
                <a:latin typeface="+mn-lt"/>
                <a:ea typeface="+mn-ea"/>
                <a:cs typeface="+mn-cs"/>
              </a:rPr>
              <a:t>FinancialSolutions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15</a:t>
            </a:fld>
            <a:endParaRPr lang="en-US"/>
          </a:p>
        </p:txBody>
      </p:sp>
    </p:spTree>
    <p:extLst>
      <p:ext uri="{BB962C8B-B14F-4D97-AF65-F5344CB8AC3E}">
        <p14:creationId xmlns:p14="http://schemas.microsoft.com/office/powerpoint/2010/main" val="371654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APTA needs every PT and PTA to help advance its message about the power of physical therapy to transform society.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we approach Congress or the Centers for Medicare and Medicaid</a:t>
            </a:r>
            <a:r>
              <a:rPr lang="en-US" sz="1200" kern="1200" baseline="0" dirty="0" smtClean="0">
                <a:solidFill>
                  <a:schemeClr val="tx1"/>
                </a:solidFill>
                <a:effectLst/>
                <a:latin typeface="+mn-lt"/>
                <a:ea typeface="+mn-ea"/>
                <a:cs typeface="+mn-cs"/>
              </a:rPr>
              <a:t> Services</a:t>
            </a:r>
            <a:r>
              <a:rPr lang="en-US" sz="1200" kern="1200" dirty="0" smtClean="0">
                <a:solidFill>
                  <a:schemeClr val="tx1"/>
                </a:solidFill>
                <a:effectLst/>
                <a:latin typeface="+mn-lt"/>
                <a:ea typeface="+mn-ea"/>
                <a:cs typeface="+mn-cs"/>
              </a:rPr>
              <a:t>, doesn’t it have a nice ring to say we represent more than 100,000 members? That shows clout.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APPT represents children,</a:t>
            </a:r>
            <a:r>
              <a:rPr lang="en-US" sz="1200" kern="1200" baseline="0" dirty="0" smtClean="0">
                <a:solidFill>
                  <a:schemeClr val="tx1"/>
                </a:solidFill>
                <a:effectLst/>
                <a:latin typeface="+mn-lt"/>
                <a:ea typeface="+mn-ea"/>
                <a:cs typeface="+mn-cs"/>
              </a:rPr>
              <a:t> adolescents, and adults with developmental disabilities and their families to APTA and to external organizations.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16</a:t>
            </a:fld>
            <a:endParaRPr lang="en-US"/>
          </a:p>
        </p:txBody>
      </p:sp>
    </p:spTree>
    <p:extLst>
      <p:ext uri="{BB962C8B-B14F-4D97-AF65-F5344CB8AC3E}">
        <p14:creationId xmlns:p14="http://schemas.microsoft.com/office/powerpoint/2010/main" val="246849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To join APTA and APPT, or renew your membership, go to www.apta.org/join.</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E635826F-D4F7-4610-8FAF-3DDB4C0E1AAA}" type="slidenum">
              <a:rPr lang="en-US" smtClean="0"/>
              <a:t>17</a:t>
            </a:fld>
            <a:endParaRPr lang="en-US"/>
          </a:p>
        </p:txBody>
      </p:sp>
    </p:spTree>
    <p:extLst>
      <p:ext uri="{BB962C8B-B14F-4D97-AF65-F5344CB8AC3E}">
        <p14:creationId xmlns:p14="http://schemas.microsoft.com/office/powerpoint/2010/main" val="243384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smtClean="0"/>
              <a:t>#APTA</a:t>
            </a:r>
            <a:r>
              <a:rPr lang="en-US" b="0" baseline="0" smtClean="0"/>
              <a:t>100K</a:t>
            </a:r>
            <a:endParaRPr lang="en-US" b="0" dirty="0"/>
          </a:p>
        </p:txBody>
      </p:sp>
      <p:sp>
        <p:nvSpPr>
          <p:cNvPr id="4" name="Slide Number Placeholder 3"/>
          <p:cNvSpPr>
            <a:spLocks noGrp="1"/>
          </p:cNvSpPr>
          <p:nvPr>
            <p:ph type="sldNum" sz="quarter" idx="10"/>
          </p:nvPr>
        </p:nvSpPr>
        <p:spPr/>
        <p:txBody>
          <a:bodyPr/>
          <a:lstStyle/>
          <a:p>
            <a:fld id="{E635826F-D4F7-4610-8FAF-3DDB4C0E1AAA}" type="slidenum">
              <a:rPr lang="en-US" smtClean="0"/>
              <a:t>18</a:t>
            </a:fld>
            <a:endParaRPr lang="en-US"/>
          </a:p>
        </p:txBody>
      </p:sp>
    </p:spTree>
    <p:extLst>
      <p:ext uri="{BB962C8B-B14F-4D97-AF65-F5344CB8AC3E}">
        <p14:creationId xmlns:p14="http://schemas.microsoft.com/office/powerpoint/2010/main" val="70332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American Physical Therapy Association (APTA) and the Academy of Pediatric Physical Therapy (APPT) support students and new professionals as they embark on their professional careers.  </a:t>
            </a:r>
            <a:endParaRPr lang="en-US" dirty="0" smtClean="0"/>
          </a:p>
          <a:p>
            <a:endParaRPr lang="en-US" dirty="0"/>
          </a:p>
        </p:txBody>
      </p:sp>
      <p:sp>
        <p:nvSpPr>
          <p:cNvPr id="4" name="Slide Number Placeholder 3"/>
          <p:cNvSpPr>
            <a:spLocks noGrp="1"/>
          </p:cNvSpPr>
          <p:nvPr>
            <p:ph type="sldNum" sz="quarter" idx="10"/>
          </p:nvPr>
        </p:nvSpPr>
        <p:spPr/>
        <p:txBody>
          <a:bodyPr/>
          <a:lstStyle/>
          <a:p>
            <a:fld id="{E635826F-D4F7-4610-8FAF-3DDB4C0E1AAA}" type="slidenum">
              <a:rPr lang="en-US" smtClean="0"/>
              <a:t>2</a:t>
            </a:fld>
            <a:endParaRPr lang="en-US"/>
          </a:p>
        </p:txBody>
      </p:sp>
    </p:spTree>
    <p:extLst>
      <p:ext uri="{BB962C8B-B14F-4D97-AF65-F5344CB8AC3E}">
        <p14:creationId xmlns:p14="http://schemas.microsoft.com/office/powerpoint/2010/main" val="58198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APTA and APPT can help.</a:t>
            </a:r>
            <a:endParaRPr lang="en-US" dirty="0"/>
          </a:p>
        </p:txBody>
      </p:sp>
      <p:sp>
        <p:nvSpPr>
          <p:cNvPr id="4" name="Slide Number Placeholder 3"/>
          <p:cNvSpPr>
            <a:spLocks noGrp="1"/>
          </p:cNvSpPr>
          <p:nvPr>
            <p:ph type="sldNum" sz="quarter" idx="10"/>
          </p:nvPr>
        </p:nvSpPr>
        <p:spPr/>
        <p:txBody>
          <a:bodyPr/>
          <a:lstStyle/>
          <a:p>
            <a:fld id="{E635826F-D4F7-4610-8FAF-3DDB4C0E1AAA}" type="slidenum">
              <a:rPr lang="en-US" smtClean="0"/>
              <a:t>3</a:t>
            </a:fld>
            <a:endParaRPr lang="en-US"/>
          </a:p>
        </p:txBody>
      </p:sp>
    </p:spTree>
    <p:extLst>
      <p:ext uri="{BB962C8B-B14F-4D97-AF65-F5344CB8AC3E}">
        <p14:creationId xmlns:p14="http://schemas.microsoft.com/office/powerpoint/2010/main" val="131793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APTA is nearing 100,000 members and APPT is nearing 6,000</a:t>
            </a:r>
            <a:r>
              <a:rPr lang="en-US" sz="1200" baseline="0" dirty="0" smtClean="0">
                <a:solidFill>
                  <a:schemeClr val="tx1">
                    <a:lumMod val="65000"/>
                    <a:lumOff val="35000"/>
                  </a:schemeClr>
                </a:solidFill>
              </a:rPr>
              <a:t> members</a:t>
            </a:r>
            <a:r>
              <a:rPr lang="en-US" sz="1200" dirty="0" smtClean="0">
                <a:solidFill>
                  <a:schemeClr val="tx1">
                    <a:lumMod val="65000"/>
                    <a:lumOff val="35000"/>
                  </a:schemeClr>
                </a:solidFill>
              </a:rPr>
              <a:t>, and we want physical therapists, physical therapist assistants, and students of physical therapy to be part of this special moment in our profession’s history!</a:t>
            </a:r>
          </a:p>
          <a:p>
            <a:endParaRPr lang="en-US" dirty="0"/>
          </a:p>
        </p:txBody>
      </p:sp>
      <p:sp>
        <p:nvSpPr>
          <p:cNvPr id="4" name="Slide Number Placeholder 3"/>
          <p:cNvSpPr>
            <a:spLocks noGrp="1"/>
          </p:cNvSpPr>
          <p:nvPr>
            <p:ph type="sldNum" sz="quarter" idx="10"/>
          </p:nvPr>
        </p:nvSpPr>
        <p:spPr/>
        <p:txBody>
          <a:bodyPr/>
          <a:lstStyle/>
          <a:p>
            <a:fld id="{E635826F-D4F7-4610-8FAF-3DDB4C0E1AAA}" type="slidenum">
              <a:rPr lang="en-US" smtClean="0"/>
              <a:t>4</a:t>
            </a:fld>
            <a:endParaRPr lang="en-US"/>
          </a:p>
        </p:txBody>
      </p:sp>
    </p:spTree>
    <p:extLst>
      <p:ext uri="{BB962C8B-B14F-4D97-AF65-F5344CB8AC3E}">
        <p14:creationId xmlns:p14="http://schemas.microsoft.com/office/powerpoint/2010/main" val="58859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you’re graduating this year, first, congratulations! Second, you’ll have many choices to make as you get your PT license and begin your professional career.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if you still have 2 or 3 years of school ahead of you, consider the advantages you’ll have by keeping your APTA membership now and once you’re finished school</a:t>
            </a:r>
            <a:r>
              <a:rPr lang="en-US" sz="1200" kern="1200" baseline="0" dirty="0" smtClean="0">
                <a:solidFill>
                  <a:schemeClr val="tx1"/>
                </a:solidFill>
                <a:effectLst/>
                <a:latin typeface="+mn-lt"/>
                <a:ea typeface="+mn-ea"/>
                <a:cs typeface="+mn-cs"/>
              </a:rPr>
              <a:t> – and you can augment your APTA membership by joining any or all of </a:t>
            </a:r>
            <a:r>
              <a:rPr lang="en-US" sz="1200" kern="1200" baseline="0" smtClean="0">
                <a:solidFill>
                  <a:schemeClr val="tx1"/>
                </a:solidFill>
                <a:effectLst/>
                <a:latin typeface="+mn-lt"/>
                <a:ea typeface="+mn-ea"/>
                <a:cs typeface="+mn-cs"/>
              </a:rPr>
              <a:t>the </a:t>
            </a:r>
            <a:r>
              <a:rPr lang="en-US" sz="1200" kern="1200" baseline="0" smtClean="0">
                <a:solidFill>
                  <a:schemeClr val="tx1"/>
                </a:solidFill>
                <a:effectLst/>
                <a:latin typeface="+mn-lt"/>
                <a:ea typeface="+mn-ea"/>
                <a:cs typeface="+mn-cs"/>
              </a:rPr>
              <a:t>18 </a:t>
            </a:r>
            <a:r>
              <a:rPr lang="en-US" sz="1200" kern="1200" baseline="0" dirty="0" smtClean="0">
                <a:solidFill>
                  <a:schemeClr val="tx1"/>
                </a:solidFill>
                <a:effectLst/>
                <a:latin typeface="+mn-lt"/>
                <a:ea typeface="+mn-ea"/>
                <a:cs typeface="+mn-cs"/>
              </a:rPr>
              <a:t>specialty sections, including the Academy of Pediatric Physical Therapy!</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those advantages? There isn’t time here to list 100,000, or even 100. But here are 10 great reasons you and your association need each other.</a:t>
            </a:r>
          </a:p>
          <a:p>
            <a:endParaRPr lang="en-US" dirty="0"/>
          </a:p>
        </p:txBody>
      </p:sp>
      <p:sp>
        <p:nvSpPr>
          <p:cNvPr id="4" name="Slide Number Placeholder 3"/>
          <p:cNvSpPr>
            <a:spLocks noGrp="1"/>
          </p:cNvSpPr>
          <p:nvPr>
            <p:ph type="sldNum" sz="quarter" idx="10"/>
          </p:nvPr>
        </p:nvSpPr>
        <p:spPr/>
        <p:txBody>
          <a:bodyPr/>
          <a:lstStyle/>
          <a:p>
            <a:fld id="{E635826F-D4F7-4610-8FAF-3DDB4C0E1AAA}" type="slidenum">
              <a:rPr lang="en-US" smtClean="0"/>
              <a:t>5</a:t>
            </a:fld>
            <a:endParaRPr lang="en-US"/>
          </a:p>
        </p:txBody>
      </p:sp>
    </p:spTree>
    <p:extLst>
      <p:ext uri="{BB962C8B-B14F-4D97-AF65-F5344CB8AC3E}">
        <p14:creationId xmlns:p14="http://schemas.microsoft.com/office/powerpoint/2010/main" val="290268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35826F-D4F7-4610-8FAF-3DDB4C0E1AAA}" type="slidenum">
              <a:rPr lang="en-US" smtClean="0"/>
              <a:t>6</a:t>
            </a:fld>
            <a:endParaRPr lang="en-US"/>
          </a:p>
        </p:txBody>
      </p:sp>
    </p:spTree>
    <p:extLst>
      <p:ext uri="{BB962C8B-B14F-4D97-AF65-F5344CB8AC3E}">
        <p14:creationId xmlns:p14="http://schemas.microsoft.com/office/powerpoint/2010/main" val="355445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Maintain your membership after graduation, and get 50% off your first year renewal </a:t>
            </a:r>
            <a:r>
              <a:rPr lang="en-US" sz="1200" kern="1200" dirty="0" err="1" smtClean="0">
                <a:solidFill>
                  <a:schemeClr val="tx1"/>
                </a:solidFill>
                <a:effectLst/>
                <a:latin typeface="+mn-lt"/>
                <a:ea typeface="+mn-ea"/>
                <a:cs typeface="+mn-cs"/>
              </a:rPr>
              <a:t>postgraduation</a:t>
            </a:r>
            <a:r>
              <a:rPr lang="en-US" sz="1200" kern="1200" dirty="0" smtClean="0">
                <a:solidFill>
                  <a:schemeClr val="tx1"/>
                </a:solidFill>
                <a:effectLst/>
                <a:latin typeface="+mn-lt"/>
                <a:ea typeface="+mn-ea"/>
                <a:cs typeface="+mn-cs"/>
              </a:rPr>
              <a:t>, with additional discounts over the following 3 years. Plus, get free registration to NEXT Conference &amp; Exposition the your first year </a:t>
            </a:r>
            <a:r>
              <a:rPr lang="en-US" sz="1200" kern="1200" dirty="0" err="1" smtClean="0">
                <a:solidFill>
                  <a:schemeClr val="tx1"/>
                </a:solidFill>
                <a:effectLst/>
                <a:latin typeface="+mn-lt"/>
                <a:ea typeface="+mn-ea"/>
                <a:cs typeface="+mn-cs"/>
              </a:rPr>
              <a:t>postgraduation</a:t>
            </a:r>
            <a:r>
              <a:rPr lang="en-US" sz="1200" kern="1200" dirty="0" smtClean="0">
                <a:solidFill>
                  <a:schemeClr val="tx1"/>
                </a:solidFill>
                <a:effectLst/>
                <a:latin typeface="+mn-lt"/>
                <a:ea typeface="+mn-ea"/>
                <a:cs typeface="+mn-cs"/>
              </a:rPr>
              <a:t> upon membership renewal.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Career Starter Dues discounts apply to your Academy of Pediatric</a:t>
            </a:r>
            <a:r>
              <a:rPr lang="en-US" sz="1200" kern="1200" baseline="0" dirty="0" smtClean="0">
                <a:solidFill>
                  <a:schemeClr val="tx1"/>
                </a:solidFill>
                <a:effectLst/>
                <a:latin typeface="+mn-lt"/>
                <a:ea typeface="+mn-ea"/>
                <a:cs typeface="+mn-cs"/>
              </a:rPr>
              <a:t> Physical Therapy dues as well!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737707-034B-5E43-A660-633395C27826}" type="slidenum">
              <a:rPr lang="en-US" smtClean="0"/>
              <a:t>7</a:t>
            </a:fld>
            <a:endParaRPr lang="en-US"/>
          </a:p>
        </p:txBody>
      </p:sp>
    </p:spTree>
    <p:extLst>
      <p:ext uri="{BB962C8B-B14F-4D97-AF65-F5344CB8AC3E}">
        <p14:creationId xmlns:p14="http://schemas.microsoft.com/office/powerpoint/2010/main" val="61765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APPT </a:t>
            </a:r>
            <a:r>
              <a:rPr lang="en-US" sz="1200" b="1" kern="1200" dirty="0" smtClean="0">
                <a:solidFill>
                  <a:schemeClr val="tx1"/>
                </a:solidFill>
                <a:effectLst/>
                <a:latin typeface="+mn-lt"/>
                <a:ea typeface="+mn-ea"/>
                <a:cs typeface="+mn-cs"/>
              </a:rPr>
              <a:t>Students/New Professionals (</a:t>
            </a:r>
            <a:r>
              <a:rPr lang="en-US" sz="1200" b="1" kern="1200" dirty="0" err="1" smtClean="0">
                <a:solidFill>
                  <a:schemeClr val="tx1"/>
                </a:solidFill>
                <a:effectLst/>
                <a:latin typeface="+mn-lt"/>
                <a:ea typeface="+mn-ea"/>
                <a:cs typeface="+mn-cs"/>
              </a:rPr>
              <a:t>SNaP</a:t>
            </a:r>
            <a:r>
              <a:rPr lang="en-US" sz="1200" b="1" kern="1200" dirty="0" smtClean="0">
                <a:solidFill>
                  <a:schemeClr val="tx1"/>
                </a:solidFill>
                <a:effectLst/>
                <a:latin typeface="+mn-lt"/>
                <a:ea typeface="+mn-ea"/>
                <a:cs typeface="+mn-cs"/>
              </a:rPr>
              <a:t>) Subcommittee </a:t>
            </a:r>
            <a:r>
              <a:rPr lang="en-US" sz="1200" b="0" kern="1200" baseline="0" dirty="0" smtClean="0">
                <a:solidFill>
                  <a:schemeClr val="tx1"/>
                </a:solidFill>
                <a:effectLst/>
                <a:latin typeface="+mn-lt"/>
                <a:ea typeface="+mn-ea"/>
                <a:cs typeface="+mn-cs"/>
              </a:rPr>
              <a:t>is very involved in the Academy and is always looking for new members – get involved or just join them for mixers at our meetings!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APPT </a:t>
            </a:r>
            <a:r>
              <a:rPr lang="en-US" sz="1200" b="1" kern="1200" dirty="0" smtClean="0">
                <a:solidFill>
                  <a:schemeClr val="tx1"/>
                </a:solidFill>
                <a:effectLst/>
                <a:latin typeface="+mn-lt"/>
                <a:ea typeface="+mn-ea"/>
                <a:cs typeface="+mn-cs"/>
              </a:rPr>
              <a:t>Mentoring Program</a:t>
            </a:r>
            <a:r>
              <a:rPr lang="en-US" sz="1200" kern="1200" dirty="0" smtClean="0">
                <a:solidFill>
                  <a:schemeClr val="tx1"/>
                </a:solidFill>
                <a:effectLst/>
                <a:latin typeface="+mn-lt"/>
                <a:ea typeface="+mn-ea"/>
                <a:cs typeface="+mn-cs"/>
              </a:rPr>
              <a:t> provides new graduates with a contact to assist with networking, professional development, and involvement in APPT. Mentors and mentees are paired based on clinical areas of interest and geography.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Professional support in the area of pediatrics through the</a:t>
            </a:r>
            <a:r>
              <a:rPr lang="en-US" sz="1200" kern="1200" baseline="0" dirty="0" smtClean="0">
                <a:solidFill>
                  <a:schemeClr val="tx1"/>
                </a:solidFill>
                <a:effectLst/>
                <a:latin typeface="+mn-lt"/>
                <a:ea typeface="+mn-ea"/>
                <a:cs typeface="+mn-cs"/>
              </a:rPr>
              <a:t> quarterly </a:t>
            </a:r>
            <a:r>
              <a:rPr lang="en-US" sz="1200" b="1" i="1" kern="1200" baseline="0" dirty="0" smtClean="0">
                <a:solidFill>
                  <a:schemeClr val="tx1"/>
                </a:solidFill>
                <a:effectLst/>
                <a:latin typeface="+mn-lt"/>
                <a:ea typeface="+mn-ea"/>
                <a:cs typeface="+mn-cs"/>
              </a:rPr>
              <a:t>Pediatric Physical Therapy </a:t>
            </a:r>
            <a:r>
              <a:rPr lang="en-US" sz="1200" b="1" i="0" kern="1200" baseline="0" dirty="0" smtClean="0">
                <a:solidFill>
                  <a:schemeClr val="tx1"/>
                </a:solidFill>
                <a:effectLst/>
                <a:latin typeface="+mn-lt"/>
                <a:ea typeface="+mn-ea"/>
                <a:cs typeface="+mn-cs"/>
              </a:rPr>
              <a:t>and podcast</a:t>
            </a:r>
            <a:r>
              <a:rPr lang="en-US" sz="1200" b="0" i="0" kern="1200" baseline="0" dirty="0" smtClean="0">
                <a:solidFill>
                  <a:schemeClr val="tx1"/>
                </a:solidFill>
                <a:effectLst/>
                <a:latin typeface="+mn-lt"/>
                <a:ea typeface="+mn-ea"/>
                <a:cs typeface="+mn-cs"/>
              </a:rPr>
              <a:t>, monthly </a:t>
            </a:r>
            <a:r>
              <a:rPr lang="en-US" sz="1200" b="1" i="0" kern="1200" baseline="0" dirty="0" smtClean="0">
                <a:solidFill>
                  <a:schemeClr val="tx1"/>
                </a:solidFill>
                <a:effectLst/>
                <a:latin typeface="+mn-lt"/>
                <a:ea typeface="+mn-ea"/>
                <a:cs typeface="+mn-cs"/>
              </a:rPr>
              <a:t>electronic newsletters</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fact sheets </a:t>
            </a:r>
            <a:r>
              <a:rPr lang="en-US" sz="1200" b="0" i="0" kern="1200" baseline="0" dirty="0" smtClean="0">
                <a:solidFill>
                  <a:schemeClr val="tx1"/>
                </a:solidFill>
                <a:effectLst/>
                <a:latin typeface="+mn-lt"/>
                <a:ea typeface="+mn-ea"/>
                <a:cs typeface="+mn-cs"/>
              </a:rPr>
              <a:t>on an ever-growing number of topics, and </a:t>
            </a:r>
            <a:r>
              <a:rPr lang="en-US" sz="1200" b="1" i="0" kern="1200" baseline="0" dirty="0" smtClean="0">
                <a:solidFill>
                  <a:schemeClr val="tx1"/>
                </a:solidFill>
                <a:effectLst/>
                <a:latin typeface="+mn-lt"/>
                <a:ea typeface="+mn-ea"/>
                <a:cs typeface="+mn-cs"/>
              </a:rPr>
              <a:t>seven</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special interest groups </a:t>
            </a:r>
            <a:r>
              <a:rPr lang="en-US" sz="1200" b="0" i="0" kern="1200" baseline="0" dirty="0" smtClean="0">
                <a:solidFill>
                  <a:schemeClr val="tx1"/>
                </a:solidFill>
                <a:effectLst/>
                <a:latin typeface="+mn-lt"/>
                <a:ea typeface="+mn-ea"/>
                <a:cs typeface="+mn-cs"/>
              </a:rPr>
              <a:t>to provide additional specialized support for pediatric practice areas that you’re interested in.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APPT understands that students and new professionals are often strapped for cash, making it difficult to attend national meetings. To assist with costs, APPT sponsors the </a:t>
            </a:r>
            <a:r>
              <a:rPr lang="en-US" sz="1200" b="1" kern="1200" dirty="0" smtClean="0">
                <a:solidFill>
                  <a:schemeClr val="tx1"/>
                </a:solidFill>
                <a:effectLst/>
                <a:latin typeface="+mn-lt"/>
                <a:ea typeface="+mn-ea"/>
                <a:cs typeface="+mn-cs"/>
              </a:rPr>
              <a:t>APPTAC Attendance Scholarship for Student/New Professional </a:t>
            </a:r>
            <a:r>
              <a:rPr lang="en-US" sz="1200" kern="1200" dirty="0" smtClean="0">
                <a:solidFill>
                  <a:schemeClr val="tx1"/>
                </a:solidFill>
                <a:effectLst/>
                <a:latin typeface="+mn-lt"/>
                <a:ea typeface="+mn-ea"/>
                <a:cs typeface="+mn-cs"/>
              </a:rPr>
              <a:t>(to attend the Academy of Pediatric Physical Therapy Annual Conference) and the</a:t>
            </a:r>
            <a:r>
              <a:rPr lang="en-US" sz="1200" b="1" kern="1200" dirty="0" smtClean="0">
                <a:solidFill>
                  <a:schemeClr val="tx1"/>
                </a:solidFill>
                <a:effectLst/>
                <a:latin typeface="+mn-lt"/>
                <a:ea typeface="+mn-ea"/>
                <a:cs typeface="+mn-cs"/>
              </a:rPr>
              <a:t> CSM</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Attendance Scholarship</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for Student/New</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Professional</a:t>
            </a:r>
            <a:r>
              <a:rPr lang="en-US" sz="1200" kern="1200" dirty="0" smtClean="0">
                <a:solidFill>
                  <a:schemeClr val="tx1"/>
                </a:solidFill>
                <a:effectLst/>
                <a:latin typeface="+mn-lt"/>
                <a:ea typeface="+mn-ea"/>
                <a:cs typeface="+mn-cs"/>
              </a:rPr>
              <a:t> (to attend APTA’s Combined Sections Meeting).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APPT sponsors numerous continuing education opportunities throughout the year. This year, APPTAC will again offer a session titled “</a:t>
            </a:r>
            <a:r>
              <a:rPr lang="en-US" sz="1200" b="1" kern="1200" dirty="0" smtClean="0">
                <a:solidFill>
                  <a:schemeClr val="tx1"/>
                </a:solidFill>
                <a:effectLst/>
                <a:latin typeface="+mn-lt"/>
                <a:ea typeface="+mn-ea"/>
                <a:cs typeface="+mn-cs"/>
              </a:rPr>
              <a:t>APPT Boot Camp for Students and Young Professionals: Preparing for a Career in Pediatric Therapy”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provide a variety of information specific to career development for those of you who are just beginning your physical therapy journey. APPT also offers a number of </a:t>
            </a:r>
            <a:r>
              <a:rPr lang="en-US" sz="1200" b="1" kern="1200" dirty="0" smtClean="0">
                <a:solidFill>
                  <a:schemeClr val="tx1"/>
                </a:solidFill>
                <a:effectLst/>
                <a:latin typeface="+mn-lt"/>
                <a:ea typeface="+mn-ea"/>
                <a:cs typeface="+mn-cs"/>
              </a:rPr>
              <a:t>online APPT courses and journal clubs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u="none" strike="noStrike" kern="1200" dirty="0" smtClean="0">
                <a:solidFill>
                  <a:schemeClr val="tx1"/>
                </a:solidFill>
                <a:effectLst/>
                <a:latin typeface="+mn-lt"/>
                <a:ea typeface="+mn-ea"/>
                <a:cs typeface="+mn-cs"/>
              </a:rPr>
              <a:t>Interested in becoming a </a:t>
            </a:r>
            <a:r>
              <a:rPr lang="en-US" sz="1200" b="1" u="none" strike="noStrike" kern="1200" dirty="0" smtClean="0">
                <a:solidFill>
                  <a:schemeClr val="tx1"/>
                </a:solidFill>
                <a:effectLst/>
                <a:latin typeface="+mn-lt"/>
                <a:ea typeface="+mn-ea"/>
                <a:cs typeface="+mn-cs"/>
              </a:rPr>
              <a:t>Pediatric Certified Specialist </a:t>
            </a:r>
            <a:r>
              <a:rPr lang="en-US" sz="1200" u="none" strike="noStrike" kern="1200" dirty="0" smtClean="0">
                <a:solidFill>
                  <a:schemeClr val="tx1"/>
                </a:solidFill>
                <a:effectLst/>
                <a:latin typeface="+mn-lt"/>
                <a:ea typeface="+mn-ea"/>
                <a:cs typeface="+mn-cs"/>
              </a:rPr>
              <a:t>(PCS)? APPT has a number of resources that might help.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Join us on any or all of the following </a:t>
            </a:r>
            <a:r>
              <a:rPr lang="en-US" sz="1200" b="1" kern="1200" dirty="0" smtClean="0">
                <a:solidFill>
                  <a:schemeClr val="tx1"/>
                </a:solidFill>
                <a:effectLst/>
                <a:latin typeface="+mn-lt"/>
                <a:ea typeface="+mn-ea"/>
                <a:cs typeface="+mn-cs"/>
              </a:rPr>
              <a:t>social media sites</a:t>
            </a:r>
            <a:r>
              <a:rPr lang="en-US" sz="1200" kern="1200" dirty="0" smtClean="0">
                <a:solidFill>
                  <a:schemeClr val="tx1"/>
                </a:solidFill>
                <a:effectLst/>
                <a:latin typeface="+mn-lt"/>
                <a:ea typeface="+mn-ea"/>
                <a:cs typeface="+mn-cs"/>
              </a:rPr>
              <a:t>: Twitter, Facebook, Pinterest, and Linked In – sign up at </a:t>
            </a:r>
            <a:r>
              <a:rPr lang="en-US" sz="1200" u="sng" kern="1200" dirty="0" smtClean="0">
                <a:solidFill>
                  <a:schemeClr val="tx1"/>
                </a:solidFill>
                <a:effectLst/>
                <a:latin typeface="+mn-lt"/>
                <a:ea typeface="+mn-ea"/>
                <a:cs typeface="+mn-cs"/>
                <a:hlinkClick r:id="rId3"/>
              </a:rPr>
              <a:t>www.pediatricapta.org</a:t>
            </a:r>
            <a:r>
              <a:rPr lang="en-US" sz="1200" u="sng"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under Resources/Social Media. </a:t>
            </a:r>
            <a:r>
              <a:rPr lang="en-US" sz="1200" b="1" u="none" strike="noStrike" kern="1200" dirty="0" smtClean="0">
                <a:solidFill>
                  <a:schemeClr val="tx1"/>
                </a:solidFill>
                <a:effectLst/>
                <a:latin typeface="+mn-lt"/>
                <a:ea typeface="+mn-ea"/>
                <a:cs typeface="+mn-cs"/>
              </a:rPr>
              <a:t>For</a:t>
            </a:r>
            <a:r>
              <a:rPr lang="en-US" sz="1200" b="1" u="none" strike="noStrike" kern="1200" baseline="0" dirty="0" smtClean="0">
                <a:solidFill>
                  <a:schemeClr val="tx1"/>
                </a:solidFill>
                <a:effectLst/>
                <a:latin typeface="+mn-lt"/>
                <a:ea typeface="+mn-ea"/>
                <a:cs typeface="+mn-cs"/>
              </a:rPr>
              <a:t> more information on APPT benefits, visit </a:t>
            </a:r>
            <a:r>
              <a:rPr lang="en-US" sz="1200" b="1" u="sng" kern="1200" dirty="0" smtClean="0">
                <a:solidFill>
                  <a:schemeClr val="tx1"/>
                </a:solidFill>
                <a:effectLst/>
                <a:latin typeface="+mn-lt"/>
                <a:ea typeface="+mn-ea"/>
                <a:cs typeface="+mn-cs"/>
                <a:hlinkClick r:id="rId3"/>
              </a:rPr>
              <a:t>www.pediatricapta.org</a:t>
            </a:r>
            <a:r>
              <a:rPr lang="en-US" sz="1200" b="1" u="none" strike="noStrike" kern="1200" baseline="0" dirty="0" smtClean="0">
                <a:solidFill>
                  <a:schemeClr val="tx1"/>
                </a:solidFill>
                <a:effectLst/>
                <a:latin typeface="+mn-lt"/>
                <a:ea typeface="+mn-ea"/>
                <a:cs typeface="+mn-cs"/>
              </a:rPr>
              <a:t> and click on  Join Us/Benefits of Belonging!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more</a:t>
            </a:r>
            <a:r>
              <a:rPr lang="en-US" sz="1200" kern="1200" baseline="0" dirty="0" smtClean="0">
                <a:solidFill>
                  <a:schemeClr val="tx1"/>
                </a:solidFill>
                <a:effectLst/>
                <a:latin typeface="+mn-lt"/>
                <a:ea typeface="+mn-ea"/>
                <a:cs typeface="+mn-cs"/>
              </a:rPr>
              <a:t> detail on all of these benefits and more, visit www.pediatricapta.org under Join Us!  </a:t>
            </a:r>
            <a:endParaRPr lang="en-US" dirty="0" smtClean="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8</a:t>
            </a:fld>
            <a:endParaRPr lang="en-US"/>
          </a:p>
        </p:txBody>
      </p:sp>
    </p:spTree>
    <p:extLst>
      <p:ext uri="{BB962C8B-B14F-4D97-AF65-F5344CB8AC3E}">
        <p14:creationId xmlns:p14="http://schemas.microsoft.com/office/powerpoint/2010/main" val="256370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university library and online access to research is likely indispensable to you as you pursue your degree. But what happens after graduation, and you no longer receive those student-only perks?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Rehabilitation Reference Center provides information on diseases and conditions, and has numerous point-of-care resources, including a collection of exercise images that alone would cost an individual $2000 to purchase.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ArticleSearch</a:t>
            </a:r>
            <a:r>
              <a:rPr lang="en-US" sz="1200" kern="1200" dirty="0" smtClean="0">
                <a:solidFill>
                  <a:schemeClr val="tx1"/>
                </a:solidFill>
                <a:effectLst/>
                <a:latin typeface="+mn-lt"/>
                <a:ea typeface="+mn-ea"/>
                <a:cs typeface="+mn-cs"/>
              </a:rPr>
              <a:t> provides members easy access to journals and other resources relevant to clinical practice, including</a:t>
            </a:r>
            <a:r>
              <a:rPr lang="en-US" sz="1200" b="1" kern="1200" dirty="0" smtClean="0">
                <a:solidFill>
                  <a:schemeClr val="tx1"/>
                </a:solidFill>
                <a:effectLst/>
                <a:latin typeface="+mn-lt"/>
                <a:ea typeface="+mn-ea"/>
                <a:cs typeface="+mn-cs"/>
              </a:rPr>
              <a:t> full-text access to research and articles from more than 4,500 clinical and academic publications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Both resources are part of </a:t>
            </a:r>
            <a:r>
              <a:rPr lang="en-US" sz="1200" kern="1200" dirty="0" err="1" smtClean="0">
                <a:solidFill>
                  <a:schemeClr val="tx1"/>
                </a:solidFill>
                <a:effectLst/>
                <a:latin typeface="+mn-lt"/>
                <a:ea typeface="+mn-ea"/>
                <a:cs typeface="+mn-cs"/>
              </a:rPr>
              <a:t>PTNow</a:t>
            </a:r>
            <a:r>
              <a:rPr lang="en-US" sz="1200" kern="1200" dirty="0" smtClean="0">
                <a:solidFill>
                  <a:schemeClr val="tx1"/>
                </a:solidFill>
                <a:effectLst/>
                <a:latin typeface="+mn-lt"/>
                <a:ea typeface="+mn-ea"/>
                <a:cs typeface="+mn-cs"/>
              </a:rPr>
              <a:t>, APTA’s practice portal for members only.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35826F-D4F7-4610-8FAF-3DDB4C0E1AAA}" type="slidenum">
              <a:rPr lang="en-US" smtClean="0"/>
              <a:t>9</a:t>
            </a:fld>
            <a:endParaRPr lang="en-US"/>
          </a:p>
        </p:txBody>
      </p:sp>
    </p:spTree>
    <p:extLst>
      <p:ext uri="{BB962C8B-B14F-4D97-AF65-F5344CB8AC3E}">
        <p14:creationId xmlns:p14="http://schemas.microsoft.com/office/powerpoint/2010/main" val="313986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EAD17-6EF9-8047-A0B0-3EBC47D3BA7F}"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410240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EAD17-6EF9-8047-A0B0-3EBC47D3BA7F}"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393153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EAD17-6EF9-8047-A0B0-3EBC47D3BA7F}"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156104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EAD17-6EF9-8047-A0B0-3EBC47D3BA7F}"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393688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EAD17-6EF9-8047-A0B0-3EBC47D3BA7F}"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221087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EAD17-6EF9-8047-A0B0-3EBC47D3BA7F}"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118353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EAD17-6EF9-8047-A0B0-3EBC47D3BA7F}"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147790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EAD17-6EF9-8047-A0B0-3EBC47D3BA7F}"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206931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EAD17-6EF9-8047-A0B0-3EBC47D3BA7F}"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357941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EAD17-6EF9-8047-A0B0-3EBC47D3BA7F}"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48855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EAD17-6EF9-8047-A0B0-3EBC47D3BA7F}"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2AD6F-0481-C74B-8D98-4651D77C3D15}" type="slidenum">
              <a:rPr lang="en-US" smtClean="0"/>
              <a:t>‹#›</a:t>
            </a:fld>
            <a:endParaRPr lang="en-US"/>
          </a:p>
        </p:txBody>
      </p:sp>
    </p:spTree>
    <p:extLst>
      <p:ext uri="{BB962C8B-B14F-4D97-AF65-F5344CB8AC3E}">
        <p14:creationId xmlns:p14="http://schemas.microsoft.com/office/powerpoint/2010/main" val="10550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4EAD17-6EF9-8047-A0B0-3EBC47D3BA7F}" type="datetimeFigureOut">
              <a:rPr lang="en-US" smtClean="0"/>
              <a:t>7/13/2017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02AD6F-0481-C74B-8D98-4651D77C3D15}" type="slidenum">
              <a:rPr lang="en-US" smtClean="0"/>
              <a:t>‹#›</a:t>
            </a:fld>
            <a:endParaRPr lang="en-US"/>
          </a:p>
        </p:txBody>
      </p:sp>
    </p:spTree>
    <p:extLst>
      <p:ext uri="{BB962C8B-B14F-4D97-AF65-F5344CB8AC3E}">
        <p14:creationId xmlns:p14="http://schemas.microsoft.com/office/powerpoint/2010/main" val="67250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080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4431983"/>
          </a:xfrm>
          <a:prstGeom prst="rect">
            <a:avLst/>
          </a:prstGeom>
          <a:noFill/>
        </p:spPr>
        <p:txBody>
          <a:bodyPr wrap="square" rtlCol="0">
            <a:spAutoFit/>
          </a:bodyPr>
          <a:lstStyle/>
          <a:p>
            <a:pPr marL="682625" indent="-682625">
              <a:buFont typeface="+mj-lt"/>
              <a:buAutoNum type="arabicPeriod" startAt="7"/>
            </a:pPr>
            <a:r>
              <a:rPr lang="en-US" sz="4800" b="1" dirty="0" smtClean="0">
                <a:solidFill>
                  <a:schemeClr val="tx1">
                    <a:lumMod val="65000"/>
                    <a:lumOff val="35000"/>
                  </a:schemeClr>
                </a:solidFill>
                <a:latin typeface="Arial" panose="020B0604020202020204" pitchFamily="34" charset="0"/>
                <a:cs typeface="Arial" panose="020B0604020202020204" pitchFamily="34" charset="0"/>
              </a:rPr>
              <a:t>Free </a:t>
            </a:r>
            <a:r>
              <a:rPr lang="en-US" sz="4800" b="1" dirty="0">
                <a:solidFill>
                  <a:schemeClr val="tx1">
                    <a:lumMod val="65000"/>
                    <a:lumOff val="35000"/>
                  </a:schemeClr>
                </a:solidFill>
                <a:latin typeface="Arial" panose="020B0604020202020204" pitchFamily="34" charset="0"/>
                <a:cs typeface="Arial" panose="020B0604020202020204" pitchFamily="34" charset="0"/>
              </a:rPr>
              <a:t>access to APTA’s </a:t>
            </a:r>
            <a:r>
              <a:rPr lang="en-US" sz="4800" b="1" dirty="0" smtClean="0">
                <a:solidFill>
                  <a:schemeClr val="tx1">
                    <a:lumMod val="65000"/>
                    <a:lumOff val="35000"/>
                  </a:schemeClr>
                </a:solidFill>
                <a:latin typeface="Arial" panose="020B0604020202020204" pitchFamily="34" charset="0"/>
                <a:cs typeface="Arial" panose="020B0604020202020204" pitchFamily="34" charset="0"/>
              </a:rPr>
              <a:t>and APPT’s periodicals</a:t>
            </a:r>
            <a:r>
              <a:rPr lang="en-US" sz="4800" dirty="0"/>
              <a:t> </a:t>
            </a:r>
          </a:p>
          <a:p>
            <a:pPr marL="914400" lvl="0" indent="-457200">
              <a:spcBef>
                <a:spcPts val="1200"/>
              </a:spcBef>
              <a:buFont typeface="Arial" panose="020B0604020202020204" pitchFamily="34" charset="0"/>
              <a:buChar char="•"/>
            </a:pPr>
            <a:r>
              <a:rPr lang="en-US" sz="3200" i="1" dirty="0">
                <a:solidFill>
                  <a:schemeClr val="tx1">
                    <a:lumMod val="65000"/>
                    <a:lumOff val="35000"/>
                  </a:schemeClr>
                </a:solidFill>
                <a:latin typeface="Arial" panose="020B0604020202020204" pitchFamily="34" charset="0"/>
                <a:cs typeface="Arial" panose="020B0604020202020204" pitchFamily="34" charset="0"/>
              </a:rPr>
              <a:t>Physical Therapy</a:t>
            </a:r>
            <a:r>
              <a:rPr lang="en-US" sz="3200" dirty="0">
                <a:solidFill>
                  <a:schemeClr val="tx1">
                    <a:lumMod val="65000"/>
                    <a:lumOff val="35000"/>
                  </a:schemeClr>
                </a:solidFill>
                <a:latin typeface="Arial" panose="020B0604020202020204" pitchFamily="34" charset="0"/>
                <a:cs typeface="Arial" panose="020B0604020202020204" pitchFamily="34" charset="0"/>
              </a:rPr>
              <a:t> (</a:t>
            </a:r>
            <a:r>
              <a:rPr lang="en-US" sz="3200" i="1" dirty="0">
                <a:solidFill>
                  <a:schemeClr val="tx1">
                    <a:lumMod val="65000"/>
                    <a:lumOff val="35000"/>
                  </a:schemeClr>
                </a:solidFill>
                <a:latin typeface="Arial" panose="020B0604020202020204" pitchFamily="34" charset="0"/>
                <a:cs typeface="Arial" panose="020B0604020202020204" pitchFamily="34" charset="0"/>
              </a:rPr>
              <a:t>PTJ</a:t>
            </a:r>
            <a:r>
              <a:rPr lang="en-US" sz="3200" dirty="0">
                <a:solidFill>
                  <a:schemeClr val="tx1">
                    <a:lumMod val="65000"/>
                    <a:lumOff val="35000"/>
                  </a:schemeClr>
                </a:solidFill>
                <a:latin typeface="Arial" panose="020B0604020202020204" pitchFamily="34" charset="0"/>
                <a:cs typeface="Arial" panose="020B0604020202020204" pitchFamily="34" charset="0"/>
              </a:rPr>
              <a:t>)</a:t>
            </a:r>
          </a:p>
          <a:p>
            <a:pPr marL="914400" lvl="0" indent="-457200">
              <a:buFont typeface="Arial" panose="020B0604020202020204" pitchFamily="34" charset="0"/>
              <a:buChar char="•"/>
            </a:pPr>
            <a:r>
              <a:rPr lang="en-US" sz="3200" i="1" dirty="0">
                <a:solidFill>
                  <a:schemeClr val="tx1">
                    <a:lumMod val="65000"/>
                    <a:lumOff val="35000"/>
                  </a:schemeClr>
                </a:solidFill>
                <a:latin typeface="Arial" panose="020B0604020202020204" pitchFamily="34" charset="0"/>
                <a:cs typeface="Arial" panose="020B0604020202020204" pitchFamily="34" charset="0"/>
              </a:rPr>
              <a:t>PT in </a:t>
            </a:r>
            <a:r>
              <a:rPr lang="en-US" sz="3200" i="1" dirty="0" smtClean="0">
                <a:solidFill>
                  <a:schemeClr val="tx1">
                    <a:lumMod val="65000"/>
                    <a:lumOff val="35000"/>
                  </a:schemeClr>
                </a:solidFill>
                <a:latin typeface="Arial" panose="020B0604020202020204" pitchFamily="34" charset="0"/>
                <a:cs typeface="Arial" panose="020B0604020202020204" pitchFamily="34" charset="0"/>
              </a:rPr>
              <a:t>Motion</a:t>
            </a:r>
          </a:p>
          <a:p>
            <a:pPr marL="914400" lvl="0" indent="-457200">
              <a:buFont typeface="Arial" panose="020B0604020202020204" pitchFamily="34" charset="0"/>
              <a:buChar char="•"/>
            </a:pPr>
            <a:r>
              <a:rPr lang="en-US" sz="3200" i="1" dirty="0" smtClean="0">
                <a:solidFill>
                  <a:schemeClr val="tx1">
                    <a:lumMod val="65000"/>
                    <a:lumOff val="35000"/>
                  </a:schemeClr>
                </a:solidFill>
                <a:latin typeface="Arial" panose="020B0604020202020204" pitchFamily="34" charset="0"/>
                <a:cs typeface="Arial" panose="020B0604020202020204" pitchFamily="34" charset="0"/>
              </a:rPr>
              <a:t>Pediatric Physical Therapy</a:t>
            </a:r>
          </a:p>
          <a:p>
            <a:pPr marL="914400" lvl="0" indent="-457200">
              <a:buFont typeface="Arial" panose="020B0604020202020204" pitchFamily="34" charset="0"/>
              <a:buChar char="•"/>
            </a:pPr>
            <a:r>
              <a:rPr lang="en-US" sz="3200" i="1" dirty="0" smtClean="0">
                <a:solidFill>
                  <a:schemeClr val="tx1">
                    <a:lumMod val="65000"/>
                    <a:lumOff val="35000"/>
                  </a:schemeClr>
                </a:solidFill>
                <a:latin typeface="Arial" panose="020B0604020202020204" pitchFamily="34" charset="0"/>
                <a:cs typeface="Arial" panose="020B0604020202020204" pitchFamily="34" charset="0"/>
              </a:rPr>
              <a:t>APPT E-News</a:t>
            </a:r>
            <a:endParaRPr lang="en-US" sz="3200" dirty="0">
              <a:solidFill>
                <a:schemeClr val="tx1">
                  <a:lumMod val="65000"/>
                  <a:lumOff val="35000"/>
                </a:schemeClr>
              </a:solidFill>
              <a:latin typeface="Arial" panose="020B0604020202020204" pitchFamily="34" charset="0"/>
              <a:cs typeface="Arial" panose="020B0604020202020204" pitchFamily="34" charset="0"/>
            </a:endParaRPr>
          </a:p>
          <a:p>
            <a:pPr marL="682625" indent="-682625">
              <a:buFont typeface="+mj-lt"/>
              <a:buAutoNum type="arabicPeriod" startAt="7"/>
            </a:pP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134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1323439"/>
          </a:xfrm>
          <a:prstGeom prst="rect">
            <a:avLst/>
          </a:prstGeom>
          <a:noFill/>
        </p:spPr>
        <p:txBody>
          <a:bodyPr wrap="square" rtlCol="0">
            <a:spAutoFit/>
          </a:bodyPr>
          <a:lstStyle/>
          <a:p>
            <a:endParaRPr lang="en-US" sz="3200" b="1" i="1" dirty="0" smtClean="0">
              <a:solidFill>
                <a:schemeClr val="tx1">
                  <a:lumMod val="65000"/>
                  <a:lumOff val="35000"/>
                </a:schemeClr>
              </a:solidFill>
              <a:latin typeface="Arial" panose="020B0604020202020204" pitchFamily="34" charset="0"/>
              <a:cs typeface="Arial" panose="020B0604020202020204" pitchFamily="34" charset="0"/>
            </a:endParaRPr>
          </a:p>
          <a:p>
            <a:pPr marL="682625" indent="-682625">
              <a:buFont typeface="+mj-lt"/>
              <a:buAutoNum type="arabicPeriod" startAt="6"/>
            </a:pPr>
            <a:r>
              <a:rPr lang="en-US" sz="4800" b="1" dirty="0">
                <a:solidFill>
                  <a:schemeClr val="tx1">
                    <a:lumMod val="65000"/>
                    <a:lumOff val="35000"/>
                  </a:schemeClr>
                </a:solidFill>
                <a:latin typeface="Arial" panose="020B0604020202020204" pitchFamily="34" charset="0"/>
                <a:cs typeface="Arial" panose="020B0604020202020204" pitchFamily="34" charset="0"/>
              </a:rPr>
              <a:t>APTA’s Red Hot Jobs</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78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2800767"/>
          </a:xfrm>
          <a:prstGeom prst="rect">
            <a:avLst/>
          </a:prstGeom>
          <a:noFill/>
        </p:spPr>
        <p:txBody>
          <a:bodyPr wrap="square" rtlCol="0">
            <a:spAutoFit/>
          </a:bodyPr>
          <a:lstStyle/>
          <a:p>
            <a:endParaRPr lang="en-US" sz="3200" b="1" i="1" dirty="0" smtClean="0">
              <a:solidFill>
                <a:schemeClr val="tx1">
                  <a:lumMod val="65000"/>
                  <a:lumOff val="35000"/>
                </a:schemeClr>
              </a:solidFill>
              <a:latin typeface="Arial" panose="020B0604020202020204" pitchFamily="34" charset="0"/>
              <a:cs typeface="Arial" panose="020B0604020202020204" pitchFamily="34" charset="0"/>
            </a:endParaRPr>
          </a:p>
          <a:p>
            <a:pPr marL="682625" indent="-682625">
              <a:buFont typeface="+mj-lt"/>
              <a:buAutoNum type="arabicPeriod" startAt="5"/>
            </a:pPr>
            <a:r>
              <a:rPr lang="en-US" sz="4800" b="1" dirty="0">
                <a:solidFill>
                  <a:schemeClr val="tx1">
                    <a:lumMod val="65000"/>
                    <a:lumOff val="35000"/>
                  </a:schemeClr>
                </a:solidFill>
                <a:latin typeface="Arial" panose="020B0604020202020204" pitchFamily="34" charset="0"/>
                <a:cs typeface="Arial" panose="020B0604020202020204" pitchFamily="34" charset="0"/>
              </a:rPr>
              <a:t>Savings on specialist certification application and exam fees</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12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1323439"/>
          </a:xfrm>
          <a:prstGeom prst="rect">
            <a:avLst/>
          </a:prstGeom>
          <a:noFill/>
        </p:spPr>
        <p:txBody>
          <a:bodyPr wrap="square" rtlCol="0">
            <a:spAutoFit/>
          </a:bodyPr>
          <a:lstStyle/>
          <a:p>
            <a:endParaRPr lang="en-US" sz="3200" b="1" i="1" dirty="0" smtClean="0">
              <a:solidFill>
                <a:srgbClr val="007FAC"/>
              </a:solidFill>
              <a:latin typeface="Arial" panose="020B0604020202020204" pitchFamily="34" charset="0"/>
              <a:cs typeface="Arial" panose="020B0604020202020204" pitchFamily="34" charset="0"/>
            </a:endParaRPr>
          </a:p>
          <a:p>
            <a:pPr marL="682625" indent="-682625">
              <a:buFont typeface="+mj-lt"/>
              <a:buAutoNum type="arabicPeriod" startAt="4"/>
            </a:pPr>
            <a:r>
              <a:rPr lang="en-US" sz="4800" b="1" dirty="0" smtClean="0">
                <a:solidFill>
                  <a:schemeClr val="tx1">
                    <a:lumMod val="65000"/>
                    <a:lumOff val="35000"/>
                  </a:schemeClr>
                </a:solidFill>
                <a:latin typeface="Arial" panose="020B0604020202020204" pitchFamily="34" charset="0"/>
                <a:cs typeface="Arial" panose="020B0604020202020204" pitchFamily="34" charset="0"/>
              </a:rPr>
              <a:t>Discounts!</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50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2062103"/>
          </a:xfrm>
          <a:prstGeom prst="rect">
            <a:avLst/>
          </a:prstGeom>
          <a:noFill/>
        </p:spPr>
        <p:txBody>
          <a:bodyPr wrap="square" rtlCol="0">
            <a:spAutoFit/>
          </a:bodyPr>
          <a:lstStyle/>
          <a:p>
            <a:endParaRPr lang="en-US" sz="3200" b="1" i="1" dirty="0" smtClean="0">
              <a:solidFill>
                <a:schemeClr val="tx1">
                  <a:lumMod val="65000"/>
                  <a:lumOff val="35000"/>
                </a:schemeClr>
              </a:solidFill>
              <a:latin typeface="Arial" panose="020B0604020202020204" pitchFamily="34" charset="0"/>
              <a:cs typeface="Arial" panose="020B0604020202020204" pitchFamily="34" charset="0"/>
            </a:endParaRPr>
          </a:p>
          <a:p>
            <a:pPr marL="682625" indent="-682625">
              <a:buFont typeface="+mj-lt"/>
              <a:buAutoNum type="arabicPeriod" startAt="3"/>
            </a:pPr>
            <a:r>
              <a:rPr lang="en-US" sz="4800" b="1" dirty="0">
                <a:solidFill>
                  <a:schemeClr val="tx1">
                    <a:lumMod val="65000"/>
                    <a:lumOff val="35000"/>
                  </a:schemeClr>
                </a:solidFill>
                <a:latin typeface="Arial" panose="020B0604020202020204" pitchFamily="34" charset="0"/>
                <a:cs typeface="Arial" panose="020B0604020202020204" pitchFamily="34" charset="0"/>
              </a:rPr>
              <a:t>You can keep up the camaraderie</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3046988"/>
          </a:xfrm>
          <a:prstGeom prst="rect">
            <a:avLst/>
          </a:prstGeom>
          <a:noFill/>
        </p:spPr>
        <p:txBody>
          <a:bodyPr wrap="square" rtlCol="0">
            <a:spAutoFit/>
          </a:bodyPr>
          <a:lstStyle/>
          <a:p>
            <a:endParaRPr lang="en-US" sz="3200" b="1" i="1" dirty="0" smtClean="0">
              <a:solidFill>
                <a:schemeClr val="tx1">
                  <a:lumMod val="65000"/>
                  <a:lumOff val="35000"/>
                </a:schemeClr>
              </a:solidFill>
              <a:latin typeface="Arial" panose="020B0604020202020204" pitchFamily="34" charset="0"/>
              <a:cs typeface="Arial" panose="020B0604020202020204" pitchFamily="34" charset="0"/>
            </a:endParaRPr>
          </a:p>
          <a:p>
            <a:pPr marL="682625" indent="-682625">
              <a:buFont typeface="+mj-lt"/>
              <a:buAutoNum type="arabicPeriod" startAt="2"/>
            </a:pPr>
            <a:r>
              <a:rPr lang="en-US" sz="4000" b="1" dirty="0">
                <a:solidFill>
                  <a:schemeClr val="tx1">
                    <a:lumMod val="65000"/>
                    <a:lumOff val="35000"/>
                  </a:schemeClr>
                </a:solidFill>
                <a:latin typeface="Arial" panose="020B0604020202020204" pitchFamily="34" charset="0"/>
                <a:cs typeface="Arial" panose="020B0604020202020204" pitchFamily="34" charset="0"/>
              </a:rPr>
              <a:t>NEW! Financial management resources, including STUDENT LOAN REFINANCING</a:t>
            </a:r>
            <a:endParaRPr lang="en-US" sz="4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93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8011886" cy="3046988"/>
          </a:xfrm>
          <a:prstGeom prst="rect">
            <a:avLst/>
          </a:prstGeom>
          <a:noFill/>
        </p:spPr>
        <p:txBody>
          <a:bodyPr wrap="square" rtlCol="0">
            <a:spAutoFit/>
          </a:bodyPr>
          <a:lstStyle/>
          <a:p>
            <a:endParaRPr lang="en-US" sz="3200" b="1" i="1" dirty="0" smtClean="0">
              <a:solidFill>
                <a:schemeClr val="tx1">
                  <a:lumMod val="65000"/>
                  <a:lumOff val="35000"/>
                </a:schemeClr>
              </a:solidFill>
              <a:latin typeface="Arial" panose="020B0604020202020204" pitchFamily="34" charset="0"/>
              <a:cs typeface="Arial" panose="020B0604020202020204" pitchFamily="34" charset="0"/>
            </a:endParaRPr>
          </a:p>
          <a:p>
            <a:pPr marL="682625" indent="-682625">
              <a:buFont typeface="+mj-lt"/>
              <a:buAutoNum type="arabicPeriod"/>
            </a:pPr>
            <a:r>
              <a:rPr lang="en-US" sz="4000" b="1" dirty="0" smtClean="0">
                <a:solidFill>
                  <a:schemeClr val="tx1">
                    <a:lumMod val="65000"/>
                    <a:lumOff val="35000"/>
                  </a:schemeClr>
                </a:solidFill>
                <a:latin typeface="Arial" panose="020B0604020202020204" pitchFamily="34" charset="0"/>
                <a:cs typeface="Arial" panose="020B0604020202020204" pitchFamily="34" charset="0"/>
              </a:rPr>
              <a:t>Every PT, PTA, </a:t>
            </a:r>
            <a:r>
              <a:rPr lang="en-US" sz="4000" b="1" dirty="0">
                <a:solidFill>
                  <a:schemeClr val="tx1">
                    <a:lumMod val="65000"/>
                    <a:lumOff val="35000"/>
                  </a:schemeClr>
                </a:solidFill>
                <a:latin typeface="Arial" panose="020B0604020202020204" pitchFamily="34" charset="0"/>
                <a:cs typeface="Arial" panose="020B0604020202020204" pitchFamily="34" charset="0"/>
              </a:rPr>
              <a:t>and </a:t>
            </a:r>
            <a:r>
              <a:rPr lang="en-US" sz="4000" b="1" dirty="0" smtClean="0">
                <a:solidFill>
                  <a:schemeClr val="tx1">
                    <a:lumMod val="65000"/>
                    <a:lumOff val="35000"/>
                  </a:schemeClr>
                </a:solidFill>
                <a:latin typeface="Arial" panose="020B0604020202020204" pitchFamily="34" charset="0"/>
                <a:cs typeface="Arial" panose="020B0604020202020204" pitchFamily="34" charset="0"/>
              </a:rPr>
              <a:t>student makes a difference, and the more members </a:t>
            </a:r>
            <a:r>
              <a:rPr lang="en-US" sz="4000" b="1" dirty="0">
                <a:solidFill>
                  <a:schemeClr val="tx1">
                    <a:lumMod val="65000"/>
                    <a:lumOff val="35000"/>
                  </a:schemeClr>
                </a:solidFill>
                <a:latin typeface="Arial" panose="020B0604020202020204" pitchFamily="34" charset="0"/>
                <a:cs typeface="Arial" panose="020B0604020202020204" pitchFamily="34" charset="0"/>
              </a:rPr>
              <a:t>we represent, the more clout we have</a:t>
            </a:r>
            <a:endParaRPr lang="en-US" sz="4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10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805" y="193494"/>
            <a:ext cx="6479073" cy="3401513"/>
          </a:xfrm>
          <a:prstGeom prst="rect">
            <a:avLst/>
          </a:prstGeom>
        </p:spPr>
      </p:pic>
      <p:sp>
        <p:nvSpPr>
          <p:cNvPr id="2" name="TextBox 1"/>
          <p:cNvSpPr txBox="1"/>
          <p:nvPr/>
        </p:nvSpPr>
        <p:spPr>
          <a:xfrm>
            <a:off x="1611085" y="3614057"/>
            <a:ext cx="6110515" cy="830997"/>
          </a:xfrm>
          <a:prstGeom prst="rect">
            <a:avLst/>
          </a:prstGeom>
          <a:noFill/>
        </p:spPr>
        <p:txBody>
          <a:bodyPr wrap="square" rtlCol="0">
            <a:spAutoFit/>
          </a:bodyPr>
          <a:lstStyle/>
          <a:p>
            <a:pPr algn="ctr"/>
            <a:r>
              <a:rPr lang="en-US" sz="4800" b="1" dirty="0" smtClean="0">
                <a:solidFill>
                  <a:srgbClr val="007FAC"/>
                </a:solidFill>
                <a:latin typeface="Arial" panose="020B0604020202020204" pitchFamily="34" charset="0"/>
                <a:cs typeface="Arial" panose="020B0604020202020204" pitchFamily="34" charset="0"/>
              </a:rPr>
              <a:t>www.apta.org/join</a:t>
            </a:r>
            <a:endParaRPr lang="en-US" sz="4800" b="1" dirty="0">
              <a:solidFill>
                <a:srgbClr val="007FA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11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2" y="791136"/>
            <a:ext cx="7772416" cy="3319279"/>
          </a:xfrm>
          <a:prstGeom prst="rect">
            <a:avLst/>
          </a:prstGeom>
        </p:spPr>
      </p:pic>
    </p:spTree>
    <p:extLst>
      <p:ext uri="{BB962C8B-B14F-4D97-AF65-F5344CB8AC3E}">
        <p14:creationId xmlns:p14="http://schemas.microsoft.com/office/powerpoint/2010/main" val="2014881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957" y="634604"/>
            <a:ext cx="8229600" cy="2497898"/>
          </a:xfrm>
        </p:spPr>
      </p:pic>
    </p:spTree>
    <p:extLst>
      <p:ext uri="{BB962C8B-B14F-4D97-AF65-F5344CB8AC3E}">
        <p14:creationId xmlns:p14="http://schemas.microsoft.com/office/powerpoint/2010/main" val="279727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53" y="159656"/>
            <a:ext cx="7820090" cy="4105547"/>
          </a:xfrm>
          <a:prstGeom prst="rect">
            <a:avLst/>
          </a:prstGeom>
        </p:spPr>
      </p:pic>
    </p:spTree>
    <p:extLst>
      <p:ext uri="{BB962C8B-B14F-4D97-AF65-F5344CB8AC3E}">
        <p14:creationId xmlns:p14="http://schemas.microsoft.com/office/powerpoint/2010/main" val="3086234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543" y="449943"/>
            <a:ext cx="7997371" cy="3770263"/>
          </a:xfrm>
          <a:prstGeom prst="rect">
            <a:avLst/>
          </a:prstGeom>
          <a:noFill/>
        </p:spPr>
        <p:txBody>
          <a:bodyPr wrap="square" rtlCol="0">
            <a:spAutoFit/>
          </a:bodyPr>
          <a:lstStyle/>
          <a:p>
            <a:r>
              <a:rPr lang="en-US" sz="3200" b="1" i="1" dirty="0" smtClean="0">
                <a:solidFill>
                  <a:srgbClr val="007FAC"/>
                </a:solidFill>
                <a:latin typeface="Arial" panose="020B0604020202020204" pitchFamily="34" charset="0"/>
                <a:cs typeface="Arial" panose="020B0604020202020204" pitchFamily="34" charset="0"/>
              </a:rPr>
              <a:t>Join. Develop. Engage. Transform.</a:t>
            </a:r>
          </a:p>
          <a:p>
            <a:pPr>
              <a:spcBef>
                <a:spcPts val="1800"/>
              </a:spcBef>
            </a:pPr>
            <a:r>
              <a:rPr lang="en-US" sz="4800" dirty="0" smtClean="0">
                <a:solidFill>
                  <a:schemeClr val="tx1">
                    <a:lumMod val="65000"/>
                    <a:lumOff val="35000"/>
                  </a:schemeClr>
                </a:solidFill>
                <a:latin typeface="Arial" panose="020B0604020202020204" pitchFamily="34" charset="0"/>
                <a:cs typeface="Arial" panose="020B0604020202020204" pitchFamily="34" charset="0"/>
              </a:rPr>
              <a:t>APTA </a:t>
            </a:r>
            <a:r>
              <a:rPr lang="en-US" sz="4800" dirty="0">
                <a:solidFill>
                  <a:schemeClr val="tx1">
                    <a:lumMod val="65000"/>
                    <a:lumOff val="35000"/>
                  </a:schemeClr>
                </a:solidFill>
                <a:latin typeface="Arial" panose="020B0604020202020204" pitchFamily="34" charset="0"/>
                <a:cs typeface="Arial" panose="020B0604020202020204" pitchFamily="34" charset="0"/>
              </a:rPr>
              <a:t>is nearing 100,000 </a:t>
            </a:r>
            <a:r>
              <a:rPr lang="en-US" sz="4800" dirty="0" smtClean="0">
                <a:solidFill>
                  <a:schemeClr val="tx1">
                    <a:lumMod val="65000"/>
                    <a:lumOff val="35000"/>
                  </a:schemeClr>
                </a:solidFill>
                <a:latin typeface="Arial" panose="020B0604020202020204" pitchFamily="34" charset="0"/>
                <a:cs typeface="Arial" panose="020B0604020202020204" pitchFamily="34" charset="0"/>
              </a:rPr>
              <a:t>members—be </a:t>
            </a:r>
            <a:r>
              <a:rPr lang="en-US" sz="4800" dirty="0">
                <a:solidFill>
                  <a:schemeClr val="tx1">
                    <a:lumMod val="65000"/>
                    <a:lumOff val="35000"/>
                  </a:schemeClr>
                </a:solidFill>
                <a:latin typeface="Arial" panose="020B0604020202020204" pitchFamily="34" charset="0"/>
                <a:cs typeface="Arial" panose="020B0604020202020204" pitchFamily="34" charset="0"/>
              </a:rPr>
              <a:t>part of this special moment in our profession’s history!</a:t>
            </a:r>
          </a:p>
        </p:txBody>
      </p:sp>
    </p:spTree>
    <p:extLst>
      <p:ext uri="{BB962C8B-B14F-4D97-AF65-F5344CB8AC3E}">
        <p14:creationId xmlns:p14="http://schemas.microsoft.com/office/powerpoint/2010/main" val="1022854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6923" y="692823"/>
            <a:ext cx="7032978" cy="2308324"/>
          </a:xfrm>
          <a:prstGeom prst="rect">
            <a:avLst/>
          </a:prstGeom>
          <a:noFill/>
        </p:spPr>
        <p:txBody>
          <a:bodyPr wrap="square" rtlCol="0">
            <a:spAutoFit/>
          </a:bodyPr>
          <a:lstStyle/>
          <a:p>
            <a:r>
              <a:rPr lang="en-US" sz="4800" b="1" dirty="0">
                <a:solidFill>
                  <a:srgbClr val="007FAC"/>
                </a:solidFill>
                <a:latin typeface="Arial" panose="020B0604020202020204" pitchFamily="34" charset="0"/>
                <a:cs typeface="Arial" panose="020B0604020202020204" pitchFamily="34" charset="0"/>
              </a:rPr>
              <a:t>Why Join or Stay an APTA Member Now </a:t>
            </a:r>
            <a:r>
              <a:rPr lang="en-US" sz="4800" b="1" i="1" dirty="0">
                <a:solidFill>
                  <a:srgbClr val="007FAC"/>
                </a:solidFill>
                <a:latin typeface="Arial" panose="020B0604020202020204" pitchFamily="34" charset="0"/>
                <a:cs typeface="Arial" panose="020B0604020202020204" pitchFamily="34" charset="0"/>
              </a:rPr>
              <a:t>and</a:t>
            </a:r>
            <a:r>
              <a:rPr lang="en-US" sz="4800" b="1" dirty="0">
                <a:solidFill>
                  <a:srgbClr val="007FAC"/>
                </a:solidFill>
                <a:latin typeface="Arial" panose="020B0604020202020204" pitchFamily="34" charset="0"/>
                <a:cs typeface="Arial" panose="020B0604020202020204" pitchFamily="34" charset="0"/>
              </a:rPr>
              <a:t> After You Graduate</a:t>
            </a:r>
            <a:r>
              <a:rPr lang="en-US" sz="4800" b="1" dirty="0" smtClean="0">
                <a:solidFill>
                  <a:srgbClr val="007FAC"/>
                </a:solidFill>
                <a:latin typeface="Arial" panose="020B0604020202020204" pitchFamily="34" charset="0"/>
                <a:cs typeface="Arial" panose="020B0604020202020204" pitchFamily="34" charset="0"/>
              </a:rPr>
              <a:t>?</a:t>
            </a:r>
            <a:endParaRPr lang="en-US" sz="4800" dirty="0">
              <a:solidFill>
                <a:srgbClr val="007FA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19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9943" y="449943"/>
            <a:ext cx="8142514" cy="2308324"/>
          </a:xfrm>
          <a:prstGeom prst="rect">
            <a:avLst/>
          </a:prstGeom>
          <a:noFill/>
        </p:spPr>
        <p:txBody>
          <a:bodyPr wrap="square" rtlCol="0">
            <a:spAutoFit/>
          </a:bodyPr>
          <a:lstStyle/>
          <a:p>
            <a:r>
              <a:rPr lang="en-US" sz="3200" b="1" i="1" dirty="0" smtClean="0">
                <a:solidFill>
                  <a:srgbClr val="007FAC"/>
                </a:solidFill>
                <a:latin typeface="Arial" panose="020B0604020202020204" pitchFamily="34" charset="0"/>
                <a:cs typeface="Arial" panose="020B0604020202020204" pitchFamily="34" charset="0"/>
              </a:rPr>
              <a:t>10 Great Reasons to be an APTA Member</a:t>
            </a:r>
          </a:p>
          <a:p>
            <a:endParaRPr lang="en-US" sz="3200" b="1" i="1" dirty="0" smtClean="0">
              <a:solidFill>
                <a:srgbClr val="007FAC"/>
              </a:solidFill>
              <a:latin typeface="Arial" panose="020B0604020202020204" pitchFamily="34" charset="0"/>
              <a:cs typeface="Arial" panose="020B0604020202020204" pitchFamily="34" charset="0"/>
            </a:endParaRPr>
          </a:p>
          <a:p>
            <a:endParaRPr lang="en-US" sz="3200" b="1" i="1" dirty="0" smtClean="0">
              <a:solidFill>
                <a:srgbClr val="007FAC"/>
              </a:solidFill>
              <a:latin typeface="Arial" panose="020B0604020202020204" pitchFamily="34" charset="0"/>
              <a:cs typeface="Arial" panose="020B0604020202020204" pitchFamily="34" charset="0"/>
            </a:endParaRPr>
          </a:p>
          <a:p>
            <a:pPr marL="914400" indent="-914400">
              <a:buFont typeface="+mj-lt"/>
              <a:buAutoNum type="arabicPeriod" startAt="10"/>
            </a:pPr>
            <a:r>
              <a:rPr lang="en-US" sz="4800" b="1" dirty="0" smtClean="0">
                <a:solidFill>
                  <a:schemeClr val="tx1">
                    <a:lumMod val="65000"/>
                    <a:lumOff val="35000"/>
                  </a:schemeClr>
                </a:solidFill>
                <a:latin typeface="Arial" panose="020B0604020202020204" pitchFamily="34" charset="0"/>
                <a:cs typeface="Arial" panose="020B0604020202020204" pitchFamily="34" charset="0"/>
              </a:rPr>
              <a:t>Career-Starter Dues</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558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60"/>
            <a:ext cx="9143999" cy="4452813"/>
          </a:xfrm>
          <a:prstGeom prst="rect">
            <a:avLst/>
          </a:prstGeom>
        </p:spPr>
      </p:pic>
    </p:spTree>
    <p:extLst>
      <p:ext uri="{BB962C8B-B14F-4D97-AF65-F5344CB8AC3E}">
        <p14:creationId xmlns:p14="http://schemas.microsoft.com/office/powerpoint/2010/main" val="2055264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543" y="449943"/>
            <a:ext cx="7794171" cy="2800767"/>
          </a:xfrm>
          <a:prstGeom prst="rect">
            <a:avLst/>
          </a:prstGeom>
          <a:noFill/>
        </p:spPr>
        <p:txBody>
          <a:bodyPr wrap="square" rtlCol="0">
            <a:spAutoFit/>
          </a:bodyPr>
          <a:lstStyle/>
          <a:p>
            <a:endParaRPr lang="en-US" sz="3200" b="1" i="1" dirty="0" smtClean="0">
              <a:solidFill>
                <a:srgbClr val="007FAC"/>
              </a:solidFill>
              <a:latin typeface="Arial" panose="020B0604020202020204" pitchFamily="34" charset="0"/>
              <a:cs typeface="Arial" panose="020B0604020202020204" pitchFamily="34" charset="0"/>
            </a:endParaRPr>
          </a:p>
          <a:p>
            <a:pPr marL="682625" indent="-682625">
              <a:buFont typeface="+mj-lt"/>
              <a:buAutoNum type="arabicPeriod" startAt="9"/>
            </a:pPr>
            <a:r>
              <a:rPr lang="en-US" sz="4800" b="1" dirty="0" smtClean="0">
                <a:solidFill>
                  <a:schemeClr val="tx1">
                    <a:lumMod val="65000"/>
                    <a:lumOff val="35000"/>
                  </a:schemeClr>
                </a:solidFill>
                <a:latin typeface="Arial" panose="020B0604020202020204" pitchFamily="34" charset="0"/>
                <a:cs typeface="Arial" panose="020B0604020202020204" pitchFamily="34" charset="0"/>
              </a:rPr>
              <a:t>Academy of Pediatric Physical Therapy Benefits</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31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928915"/>
            <a:ext cx="7649029" cy="2308324"/>
          </a:xfrm>
          <a:prstGeom prst="rect">
            <a:avLst/>
          </a:prstGeom>
        </p:spPr>
        <p:txBody>
          <a:bodyPr wrap="square">
            <a:spAutoFit/>
          </a:bodyPr>
          <a:lstStyle/>
          <a:p>
            <a:pPr marL="682625" indent="-682625">
              <a:buFont typeface="+mj-lt"/>
              <a:buAutoNum type="arabicPeriod" startAt="8"/>
            </a:pPr>
            <a:r>
              <a:rPr lang="en-US" sz="4800" b="1" dirty="0">
                <a:solidFill>
                  <a:schemeClr val="tx1">
                    <a:lumMod val="65000"/>
                    <a:lumOff val="35000"/>
                  </a:schemeClr>
                </a:solidFill>
                <a:latin typeface="Arial" panose="020B0604020202020204" pitchFamily="34" charset="0"/>
                <a:cs typeface="Arial" panose="020B0604020202020204" pitchFamily="34" charset="0"/>
              </a:rPr>
              <a:t>Rehabilitation </a:t>
            </a:r>
            <a:r>
              <a:rPr lang="en-US" sz="4800" b="1" dirty="0" smtClean="0">
                <a:solidFill>
                  <a:schemeClr val="tx1">
                    <a:lumMod val="65000"/>
                    <a:lumOff val="35000"/>
                  </a:schemeClr>
                </a:solidFill>
                <a:latin typeface="Arial" panose="020B0604020202020204" pitchFamily="34" charset="0"/>
                <a:cs typeface="Arial" panose="020B0604020202020204" pitchFamily="34" charset="0"/>
              </a:rPr>
              <a:t>Reference Center </a:t>
            </a:r>
            <a:r>
              <a:rPr lang="en-US" sz="4800" b="1" dirty="0">
                <a:solidFill>
                  <a:schemeClr val="tx1">
                    <a:lumMod val="65000"/>
                    <a:lumOff val="35000"/>
                  </a:schemeClr>
                </a:solidFill>
                <a:latin typeface="Arial" panose="020B0604020202020204" pitchFamily="34" charset="0"/>
                <a:cs typeface="Arial" panose="020B0604020202020204" pitchFamily="34" charset="0"/>
              </a:rPr>
              <a:t>and </a:t>
            </a:r>
            <a:r>
              <a:rPr lang="en-US" sz="4800" b="1" dirty="0" err="1">
                <a:solidFill>
                  <a:schemeClr val="tx1">
                    <a:lumMod val="65000"/>
                    <a:lumOff val="35000"/>
                  </a:schemeClr>
                </a:solidFill>
                <a:latin typeface="Arial" panose="020B0604020202020204" pitchFamily="34" charset="0"/>
                <a:cs typeface="Arial" panose="020B0604020202020204" pitchFamily="34" charset="0"/>
              </a:rPr>
              <a:t>ArticleSearch</a:t>
            </a:r>
            <a:endParaRPr lang="en-US" sz="4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123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TotalTime>
  <Words>1078</Words>
  <Application>Microsoft Office PowerPoint</Application>
  <PresentationFormat>On-screen Show (16:9)</PresentationFormat>
  <Paragraphs>104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Willrich</dc:creator>
  <cp:lastModifiedBy>Sliwa, Cindy</cp:lastModifiedBy>
  <cp:revision>144</cp:revision>
  <cp:lastPrinted>2017-03-02T14:39:13Z</cp:lastPrinted>
  <dcterms:created xsi:type="dcterms:W3CDTF">2015-01-13T19:05:49Z</dcterms:created>
  <dcterms:modified xsi:type="dcterms:W3CDTF">2017-07-13T17:14:30Z</dcterms:modified>
</cp:coreProperties>
</file>